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950B4-CA7A-4139-AEE2-18418248E500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BD01-F4B5-427D-8380-002E95BED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57148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/>
              <a:t>The Effect of Non-Pathogenic Organisms in Milk :-      </a:t>
            </a:r>
          </a:p>
          <a:p>
            <a:r>
              <a:rPr lang="en-US" sz="3600" b="1" dirty="0" smtClean="0"/>
              <a:t>-</a:t>
            </a:r>
            <a:r>
              <a:rPr lang="en-US" sz="3600" b="1" dirty="0"/>
              <a:t>The fermentation of milk :-</a:t>
            </a:r>
            <a:r>
              <a:rPr lang="en-US" sz="3600" b="1" u="sng" dirty="0"/>
              <a:t>                                                      </a:t>
            </a:r>
            <a:r>
              <a:rPr lang="en-US" sz="3600" b="1" dirty="0"/>
              <a:t>If we place an ordinary sample of milk immediately after milking in shallow dish at room temperature (21-27 C) a rather consistent series of changes usually will take </a:t>
            </a:r>
            <a:r>
              <a:rPr lang="en-US" sz="3600" b="1" dirty="0" err="1"/>
              <a:t>plase</a:t>
            </a:r>
            <a:r>
              <a:rPr lang="en-US" sz="3600" b="1" dirty="0"/>
              <a:t> in this milk , These sequences of events is some times called the :- 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448663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-Viral Diseases of Human Origin :-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1.Poliomyelitis (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Poliovirus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(RNA)                                                                                   2.Viral Hepatitis (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Enterovirus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a-Hepatitis A virus(HAV) b-Hepatitis B virus(HBV)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c-Hepatitis C virus(HCV) d-Hepatitis D virus(HDV)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e-Hepatitis E virus(HEV) g-Hepatitis G virus(HGV)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28572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Normal </a:t>
            </a:r>
            <a:r>
              <a:rPr lang="en-US" sz="3600" b="1" dirty="0"/>
              <a:t>fermentation of milk :-                                              It may be divided into four phase as follows :-             1-Germicidal phase (Antimicrobial systems in milk ) </a:t>
            </a:r>
            <a:r>
              <a:rPr lang="ar-IQ" sz="3600" b="1" dirty="0" smtClean="0"/>
              <a:t>.</a:t>
            </a:r>
            <a:r>
              <a:rPr lang="en-US" sz="3600" b="1" dirty="0" smtClean="0"/>
              <a:t>             </a:t>
            </a:r>
            <a:endParaRPr lang="ar-IQ" sz="3600" b="1" dirty="0" smtClean="0"/>
          </a:p>
          <a:p>
            <a:r>
              <a:rPr lang="en-US" sz="3600" b="1" dirty="0" smtClean="0"/>
              <a:t> </a:t>
            </a:r>
            <a:r>
              <a:rPr lang="en-US" sz="3600" b="1" dirty="0"/>
              <a:t>2-Souring phase (Growth of </a:t>
            </a:r>
            <a:r>
              <a:rPr lang="en-US" sz="3600" b="1" i="1" dirty="0"/>
              <a:t>Lactic acid bacteria</a:t>
            </a:r>
            <a:r>
              <a:rPr lang="en-US" sz="3600" b="1" dirty="0"/>
              <a:t>)  </a:t>
            </a:r>
            <a:r>
              <a:rPr lang="ar-IQ" sz="3600" b="1" dirty="0" smtClean="0"/>
              <a:t>.</a:t>
            </a:r>
            <a:r>
              <a:rPr lang="en-US" sz="3600" b="1" dirty="0" smtClean="0"/>
              <a:t>                                                                             </a:t>
            </a:r>
            <a:r>
              <a:rPr lang="en-US" sz="3600" b="1" dirty="0"/>
              <a:t>3-Neutralization phase (Growth of yeast &amp; molds).                                                                                         4-Putrefactive phase (Decomposing bacterial flora).</a:t>
            </a:r>
            <a:endParaRPr lang="en-US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57306" y="214290"/>
            <a:ext cx="66437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/>
              <a:t>The Effect of Pathogenic Organisms in Milk :-                   </a:t>
            </a:r>
            <a:r>
              <a:rPr lang="en-US" sz="2400" b="1" dirty="0"/>
              <a:t>-Abnormal Changes (Taints) in milk :-</a:t>
            </a:r>
            <a:r>
              <a:rPr lang="en-US" sz="2400" b="1" u="sng" dirty="0"/>
              <a:t>                                 </a:t>
            </a:r>
            <a:r>
              <a:rPr lang="en-US" sz="2400" b="1" dirty="0"/>
              <a:t>1-Carbohydrate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Degradation</a:t>
            </a:r>
            <a:r>
              <a:rPr lang="en-US" sz="2400" b="1" dirty="0"/>
              <a:t>                                                     2-Acid &amp; Gas Fermentation                                                     3-Lipolysis                                                                             4-Proteolysis                                                                      5-Sweet Curdling                                                             6-Ropy (slimy) milk                                                          7-Alkali Production                                                      </a:t>
            </a:r>
            <a:r>
              <a:rPr lang="ar-IQ" sz="2400" b="1" dirty="0" smtClean="0"/>
              <a:t> </a:t>
            </a:r>
            <a:r>
              <a:rPr lang="en-US" sz="2400" b="1" dirty="0" smtClean="0"/>
              <a:t> </a:t>
            </a:r>
            <a:r>
              <a:rPr lang="en-US" sz="2400" b="1" dirty="0"/>
              <a:t>8-Alcohol </a:t>
            </a:r>
            <a:r>
              <a:rPr lang="en-US" sz="2400" b="1" dirty="0" err="1"/>
              <a:t>Fermentaion</a:t>
            </a:r>
            <a:r>
              <a:rPr lang="en-US" sz="2400" b="1" dirty="0"/>
              <a:t>                                                     9-Flavor Changes                                                        </a:t>
            </a:r>
            <a:r>
              <a:rPr lang="ar-IQ" sz="2400" b="1" dirty="0" smtClean="0"/>
              <a:t> </a:t>
            </a:r>
            <a:r>
              <a:rPr lang="en-US" sz="2400" b="1" dirty="0" smtClean="0"/>
              <a:t> </a:t>
            </a:r>
            <a:r>
              <a:rPr lang="en-US" sz="2400" b="1" dirty="0"/>
              <a:t>10-Colored Changes</a:t>
            </a: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75394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8-</a:t>
            </a: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Pathogenic of Raw Milk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 h.)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Milk-Borne Diseases :-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Infections , Intoxications &amp;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Toxi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-infections 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Contamination of food with pathogenic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m.o.s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&amp; growth &amp; multiplication of this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m.o.s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that food will lead to infection to the consumer</a:t>
            </a:r>
            <a:r>
              <a:rPr kumimoji="0" lang="ar-IQ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Salmonellosis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ar-IQ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While growth &amp; multiplication of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m.o.s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in the food &amp; production of toxin in this food , this is called          (Food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intoxicatin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&amp; the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toxion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affecting the         gastro-intestinal tract are called (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Enterotoxins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9439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There are yet other types of organisms which can infect intestine when ingested alone with the food &amp; produce toxins in sites to bring about symptoms of poisoning , this situation is called (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Toxi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-infection).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pathogenic organism may be introduced into milk from :-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1-Dairy animals (Cows).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2-Milk handlers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3-Environment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8596" y="0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chemeClr val="accent5">
                    <a:lumMod val="75000"/>
                  </a:schemeClr>
                </a:solidFill>
              </a:rPr>
              <a:t>-Major Diseases of Animal Origin:-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                            1.Brucellosis (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Br.abortus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Br.melitensis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)                                                                                    2.Bovine Tuberculosis (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Mycobacterium 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bovis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)                                            3.Salmonellosis                                                                4.Q-Fever (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Coxiela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burnetii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Rickettsia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)                                                                5.Campylobacteriosis (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C.jejuni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C.fetus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5">
                    <a:lumMod val="75000"/>
                  </a:schemeClr>
                </a:solidFill>
              </a:rPr>
              <a:t>C.coli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00034" y="142852"/>
            <a:ext cx="82153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3600" b="1" u="sng" dirty="0" err="1">
                <a:solidFill>
                  <a:schemeClr val="accent6">
                    <a:lumMod val="75000"/>
                  </a:schemeClr>
                </a:solidFill>
              </a:rPr>
              <a:t>Occasinal</a:t>
            </a:r>
            <a:r>
              <a:rPr lang="en-US" sz="3600" b="1" u="sng" dirty="0">
                <a:solidFill>
                  <a:schemeClr val="accent6">
                    <a:lumMod val="75000"/>
                  </a:schemeClr>
                </a:solidFill>
              </a:rPr>
              <a:t> Diseases of Animal Origin: -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1.Leptospirosis (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L.canicola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L.hardjo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L.pomona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                                                      2.Listeriosis (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L.monocytogenes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                          3.Yersiniosis (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Y.pseudotuberculosis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Y.enterocolitica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4.Anthrax (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</a:rPr>
              <a:t>Bacillus 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anthracis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                                                        5.(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</a:rPr>
              <a:t>Streptococcus 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agalactiae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infection                      6.Foot&amp;Mouth disease (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Aphthovirus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Picornaviridae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                                                                                                                          7.Cow pox (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</a:rPr>
              <a:t>Cow pox virus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                                                               8.Rabies (</a:t>
            </a:r>
            <a:r>
              <a:rPr lang="en-US" sz="3600" b="1" i="1" dirty="0" err="1">
                <a:solidFill>
                  <a:schemeClr val="accent6">
                    <a:lumMod val="75000"/>
                  </a:schemeClr>
                </a:solidFill>
              </a:rPr>
              <a:t>Rhabdovirus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357166"/>
            <a:ext cx="82868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-Fungal Diseases:- </a:t>
            </a:r>
            <a:r>
              <a:rPr lang="en-US" sz="6000" b="1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Actinomycosis</a:t>
            </a:r>
            <a:r>
              <a:rPr lang="en-US" sz="6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6000" b="1" i="1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A.bovis</a:t>
            </a:r>
            <a:r>
              <a:rPr lang="en-US" sz="6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 </a:t>
            </a:r>
            <a:endParaRPr lang="en-US" sz="6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00164" y="-5124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Bacterial Diseases of Human Origin: -            </a:t>
            </a:r>
            <a:endParaRPr kumimoji="0" lang="ar-IQ" sz="3200" b="1" i="0" u="sng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1.Typhoid Fever (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Salmonella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typhi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                                                    2.Paratyphoid Fever (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Salmonella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paratyphi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                                                                                                                        3.Cholera (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Vibrio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cholera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                                                              4.Dysentery Shigellosis                                                 </a:t>
            </a:r>
            <a:endParaRPr kumimoji="0" lang="ar-IQ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5.Diphtheria (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Corynebacterium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diphtheriae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                                                  6.Septic Sore Throat &amp; Scarlet fever          </a:t>
            </a:r>
            <a:endParaRPr kumimoji="0" lang="ar-IQ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(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Streptococcus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pyogenes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                                                     7.Staphylococcul Enterotoxaemia                           </a:t>
            </a:r>
            <a:endParaRPr kumimoji="0" lang="ar-IQ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8.Human Tuberculosis (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Mycobacterium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hominis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468</Words>
  <Application>Microsoft Office PowerPoint</Application>
  <PresentationFormat>عرض على الشاشة (3:4)‏</PresentationFormat>
  <Paragraphs>29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Khaled Dabbas Almolaa</cp:lastModifiedBy>
  <cp:revision>24</cp:revision>
  <dcterms:created xsi:type="dcterms:W3CDTF">2014-12-16T18:03:17Z</dcterms:created>
  <dcterms:modified xsi:type="dcterms:W3CDTF">2015-12-07T16:23:10Z</dcterms:modified>
</cp:coreProperties>
</file>